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55"/>
  </p:notesMasterIdLst>
  <p:handoutMasterIdLst>
    <p:handoutMasterId r:id="rId56"/>
  </p:handoutMasterIdLst>
  <p:sldIdLst>
    <p:sldId id="256" r:id="rId2"/>
    <p:sldId id="305" r:id="rId3"/>
    <p:sldId id="268" r:id="rId4"/>
    <p:sldId id="307" r:id="rId5"/>
    <p:sldId id="257" r:id="rId6"/>
    <p:sldId id="270" r:id="rId7"/>
    <p:sldId id="275" r:id="rId8"/>
    <p:sldId id="278" r:id="rId9"/>
    <p:sldId id="269" r:id="rId10"/>
    <p:sldId id="277" r:id="rId11"/>
    <p:sldId id="271" r:id="rId12"/>
    <p:sldId id="272" r:id="rId13"/>
    <p:sldId id="311" r:id="rId14"/>
    <p:sldId id="315" r:id="rId15"/>
    <p:sldId id="273" r:id="rId16"/>
    <p:sldId id="276" r:id="rId17"/>
    <p:sldId id="282" r:id="rId18"/>
    <p:sldId id="274" r:id="rId19"/>
    <p:sldId id="308" r:id="rId20"/>
    <p:sldId id="317" r:id="rId21"/>
    <p:sldId id="279" r:id="rId22"/>
    <p:sldId id="280" r:id="rId23"/>
    <p:sldId id="281" r:id="rId24"/>
    <p:sldId id="285" r:id="rId25"/>
    <p:sldId id="284" r:id="rId26"/>
    <p:sldId id="286" r:id="rId27"/>
    <p:sldId id="283" r:id="rId28"/>
    <p:sldId id="289" r:id="rId29"/>
    <p:sldId id="312" r:id="rId30"/>
    <p:sldId id="288" r:id="rId31"/>
    <p:sldId id="287" r:id="rId32"/>
    <p:sldId id="290" r:id="rId33"/>
    <p:sldId id="291" r:id="rId34"/>
    <p:sldId id="293" r:id="rId35"/>
    <p:sldId id="292" r:id="rId36"/>
    <p:sldId id="296" r:id="rId37"/>
    <p:sldId id="294" r:id="rId38"/>
    <p:sldId id="295" r:id="rId39"/>
    <p:sldId id="320" r:id="rId40"/>
    <p:sldId id="319" r:id="rId41"/>
    <p:sldId id="297" r:id="rId42"/>
    <p:sldId id="298" r:id="rId43"/>
    <p:sldId id="314" r:id="rId44"/>
    <p:sldId id="301" r:id="rId45"/>
    <p:sldId id="302" r:id="rId46"/>
    <p:sldId id="309" r:id="rId47"/>
    <p:sldId id="300" r:id="rId48"/>
    <p:sldId id="321" r:id="rId49"/>
    <p:sldId id="310" r:id="rId50"/>
    <p:sldId id="316" r:id="rId51"/>
    <p:sldId id="306" r:id="rId52"/>
    <p:sldId id="313" r:id="rId53"/>
    <p:sldId id="318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7" autoAdjust="0"/>
    <p:restoredTop sz="94660"/>
  </p:normalViewPr>
  <p:slideViewPr>
    <p:cSldViewPr snapToGrid="0">
      <p:cViewPr varScale="1">
        <p:scale>
          <a:sx n="58" d="100"/>
          <a:sy n="58" d="100"/>
        </p:scale>
        <p:origin x="1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en-US"/>
              <a:t>5/4/2019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en-US"/>
              <a:t>5/4/2019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5/4/2019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5/4/2019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5/4/2019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5/4/2019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5/4/2019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5/4/2019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5/4/2019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5/4/2019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5/4/2019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5/4/2019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5/4/2019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uscg.mil/home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://www.cgaux.org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www.uscgboating.org/library/accident-statistics/Recreational-Boating-Statistics-2017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71600"/>
            <a:ext cx="9602789" cy="1771650"/>
          </a:xfrm>
        </p:spPr>
        <p:txBody>
          <a:bodyPr/>
          <a:lstStyle/>
          <a:p>
            <a:r>
              <a:rPr lang="en-US" dirty="0"/>
              <a:t>Sailing Safety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5E86F6A-6E73-43B1-A632-5AFF7738E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3581400"/>
            <a:ext cx="9601200" cy="1905000"/>
          </a:xfrm>
        </p:spPr>
        <p:txBody>
          <a:bodyPr>
            <a:normAutofit/>
          </a:bodyPr>
          <a:lstStyle/>
          <a:p>
            <a:r>
              <a:rPr lang="en-US" dirty="0"/>
              <a:t>Selected topics on Safe sailing</a:t>
            </a:r>
          </a:p>
          <a:p>
            <a:r>
              <a:rPr lang="en-US" dirty="0"/>
              <a:t>TASS Education Class</a:t>
            </a:r>
          </a:p>
          <a:p>
            <a:endParaRPr lang="en-US" dirty="0"/>
          </a:p>
          <a:p>
            <a:r>
              <a:rPr lang="en-US" dirty="0"/>
              <a:t>By Mark Shield</a:t>
            </a:r>
          </a:p>
          <a:p>
            <a:r>
              <a:rPr lang="en-US" dirty="0"/>
              <a:t>5 May 2019</a:t>
            </a:r>
          </a:p>
        </p:txBody>
      </p:sp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77824"/>
          </a:xfrm>
        </p:spPr>
        <p:txBody>
          <a:bodyPr>
            <a:normAutofit/>
          </a:bodyPr>
          <a:lstStyle/>
          <a:p>
            <a:r>
              <a:rPr lang="en-US" dirty="0"/>
              <a:t>Prevention - Tripping or Falling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“One hand for you, one hand for the ship”</a:t>
            </a:r>
          </a:p>
          <a:p>
            <a:pPr lvl="0"/>
            <a:r>
              <a:rPr lang="en-US" dirty="0"/>
              <a:t>The ergonomics of boats can also be improved</a:t>
            </a:r>
          </a:p>
          <a:p>
            <a:pPr lvl="0"/>
            <a:r>
              <a:rPr lang="en-US" dirty="0"/>
              <a:t>Reducing “trip hazards” on board</a:t>
            </a:r>
          </a:p>
          <a:p>
            <a:pPr lvl="0"/>
            <a:r>
              <a:rPr lang="en-US" dirty="0"/>
              <a:t>Improved footwear</a:t>
            </a:r>
          </a:p>
          <a:p>
            <a:pPr lvl="0"/>
            <a:r>
              <a:rPr lang="en-US" dirty="0"/>
              <a:t>Better anti-skid deck surfaces</a:t>
            </a:r>
          </a:p>
          <a:p>
            <a:pPr lvl="0"/>
            <a:r>
              <a:rPr lang="en-US" dirty="0"/>
              <a:t>Less clutter and more ergonomic deck layouts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60F9EA-1FEC-4AFC-A4A6-38DBC6129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637" y="1572768"/>
            <a:ext cx="3890963" cy="389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80416"/>
            <a:ext cx="9509759" cy="766988"/>
          </a:xfrm>
        </p:spPr>
        <p:txBody>
          <a:bodyPr>
            <a:normAutofit/>
          </a:bodyPr>
          <a:lstStyle/>
          <a:p>
            <a:r>
              <a:rPr lang="en-US" dirty="0"/>
              <a:t>No. 2 Cause – Line Handling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15618"/>
            <a:ext cx="8279130" cy="4142232"/>
          </a:xfrm>
        </p:spPr>
        <p:txBody>
          <a:bodyPr/>
          <a:lstStyle/>
          <a:p>
            <a:pPr lvl="0"/>
            <a:r>
              <a:rPr lang="en-US" dirty="0"/>
              <a:t>Be careful when handling sheets </a:t>
            </a:r>
          </a:p>
          <a:p>
            <a:pPr lvl="0"/>
            <a:r>
              <a:rPr lang="en-US" dirty="0"/>
              <a:t>Finger and hand injuries are some of the most common sailing injuries which result in sailors seeking emergency treatment</a:t>
            </a:r>
          </a:p>
          <a:p>
            <a:pPr lvl="0"/>
            <a:r>
              <a:rPr lang="en-US" dirty="0"/>
              <a:t>Accounted for 28% of injuries</a:t>
            </a:r>
          </a:p>
          <a:p>
            <a:pPr lvl="0"/>
            <a:r>
              <a:rPr lang="en-US" dirty="0"/>
              <a:t>Can all be caused by incorrectly releasing line under tension</a:t>
            </a:r>
          </a:p>
          <a:p>
            <a:pPr lvl="0"/>
            <a:r>
              <a:rPr lang="en-US" dirty="0"/>
              <a:t>When trimming, make sure fingers are clear</a:t>
            </a:r>
          </a:p>
          <a:p>
            <a:pPr lvl="0"/>
            <a:r>
              <a:rPr lang="en-US" dirty="0"/>
              <a:t>Always pull straight up and make sure the sheet is not wrapped around anything or anyone</a:t>
            </a:r>
          </a:p>
          <a:p>
            <a:pPr lvl="0"/>
            <a:r>
              <a:rPr lang="en-US" dirty="0"/>
              <a:t>Always wear gloves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1CCB88-436C-413B-A049-CFE240720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462" y="1809750"/>
            <a:ext cx="2928938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5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77824"/>
          </a:xfrm>
        </p:spPr>
        <p:txBody>
          <a:bodyPr>
            <a:normAutofit/>
          </a:bodyPr>
          <a:lstStyle/>
          <a:p>
            <a:r>
              <a:rPr lang="en-US" dirty="0"/>
              <a:t>No. 3 Cause – Hit by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72768"/>
            <a:ext cx="7421880" cy="4142232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Being hit by an object is responsible for around 21% of all injuries</a:t>
            </a:r>
          </a:p>
          <a:p>
            <a:pPr lvl="0"/>
            <a:r>
              <a:rPr lang="en-US" dirty="0"/>
              <a:t>Most often occur during tacks and jibes, especially in high winds</a:t>
            </a:r>
          </a:p>
          <a:p>
            <a:pPr lvl="0"/>
            <a:r>
              <a:rPr lang="en-US" dirty="0"/>
              <a:t>Sailors, who are in the “wrong place at the wrong time”</a:t>
            </a:r>
          </a:p>
          <a:p>
            <a:pPr lvl="0"/>
            <a:r>
              <a:rPr lang="en-US" dirty="0"/>
              <a:t>Heavy weather, fatigue and equipment failure are also contributing factors</a:t>
            </a:r>
          </a:p>
          <a:p>
            <a:pPr lvl="0"/>
            <a:r>
              <a:rPr lang="en-US" dirty="0"/>
              <a:t>Be careful when crossing from the low to high side under the boom</a:t>
            </a:r>
          </a:p>
          <a:p>
            <a:pPr lvl="0"/>
            <a:r>
              <a:rPr lang="en-US" dirty="0"/>
              <a:t>Make sure there is good communication and awareness before any maneuver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910307-C24F-4CAC-BFF3-BA5C032C5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809244"/>
            <a:ext cx="2476500" cy="210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0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uy gets hit on the head sailing a boat">
            <a:hlinkClick r:id="" action="ppaction://media"/>
            <a:extLst>
              <a:ext uri="{FF2B5EF4-FFF2-40B4-BE49-F238E27FC236}">
                <a16:creationId xmlns:a16="http://schemas.microsoft.com/office/drawing/2014/main" id="{DCB5904A-2B6A-4A29-A5A5-044B1301D3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2700" y="1143000"/>
            <a:ext cx="687705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om pushed man overboard">
            <a:hlinkClick r:id="" action="ppaction://media"/>
            <a:extLst>
              <a:ext uri="{FF2B5EF4-FFF2-40B4-BE49-F238E27FC236}">
                <a16:creationId xmlns:a16="http://schemas.microsoft.com/office/drawing/2014/main" id="{F9CF2242-0AA9-406D-AE6A-6D0FFFE6BA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266700"/>
            <a:ext cx="687705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2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77824"/>
          </a:xfrm>
        </p:spPr>
        <p:txBody>
          <a:bodyPr>
            <a:normAutofit/>
          </a:bodyPr>
          <a:lstStyle/>
          <a:p>
            <a:r>
              <a:rPr lang="en-US" dirty="0"/>
              <a:t>No. 4 Cause – The Winch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72768"/>
            <a:ext cx="7631430" cy="4142232"/>
          </a:xfrm>
        </p:spPr>
        <p:txBody>
          <a:bodyPr/>
          <a:lstStyle/>
          <a:p>
            <a:pPr lvl="0"/>
            <a:r>
              <a:rPr lang="en-US" dirty="0"/>
              <a:t>Winch use was the fourth most common mechanism of injury on a keel boat </a:t>
            </a:r>
          </a:p>
          <a:p>
            <a:pPr lvl="0"/>
            <a:r>
              <a:rPr lang="en-US" dirty="0"/>
              <a:t>Responsible for around 8% of injuries </a:t>
            </a:r>
          </a:p>
          <a:p>
            <a:pPr lvl="0"/>
            <a:r>
              <a:rPr lang="en-US" dirty="0"/>
              <a:t>Ergonomics of Winch handling </a:t>
            </a:r>
          </a:p>
          <a:p>
            <a:pPr lvl="0"/>
            <a:r>
              <a:rPr lang="en-US" dirty="0"/>
              <a:t>Tough on your back and on your knees and thighs</a:t>
            </a:r>
          </a:p>
          <a:p>
            <a:pPr lvl="0"/>
            <a:r>
              <a:rPr lang="en-US" dirty="0"/>
              <a:t>Strength training and improved technique are two ways to minimize this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E0480-BA00-4469-B8E5-DA08B5D4B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923" y="1730883"/>
            <a:ext cx="2536693" cy="339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6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20674"/>
          </a:xfrm>
        </p:spPr>
        <p:txBody>
          <a:bodyPr>
            <a:normAutofit/>
          </a:bodyPr>
          <a:lstStyle/>
          <a:p>
            <a:r>
              <a:rPr lang="en-US" dirty="0"/>
              <a:t>Protect yourself from the sun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670" y="1828800"/>
            <a:ext cx="6564630" cy="394335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Sailors should consider skin cancer risks </a:t>
            </a:r>
          </a:p>
          <a:p>
            <a:pPr lvl="0"/>
            <a:r>
              <a:rPr lang="en-US" dirty="0"/>
              <a:t>Think about sunburn prevention</a:t>
            </a:r>
          </a:p>
          <a:p>
            <a:pPr lvl="0"/>
            <a:r>
              <a:rPr lang="en-US" dirty="0"/>
              <a:t>16% of sailors reported having suffered from sunburn while sailing in the preceding 12 months</a:t>
            </a:r>
          </a:p>
          <a:p>
            <a:pPr lvl="0"/>
            <a:r>
              <a:rPr lang="en-US" dirty="0"/>
              <a:t>The use of sunscreen is low, especially among sailors aged 30 or under.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61893-93C9-471F-A79C-844FFF532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00" y="1353312"/>
            <a:ext cx="3840479" cy="495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450"/>
            <a:ext cx="6781801" cy="3543300"/>
          </a:xfrm>
        </p:spPr>
        <p:txBody>
          <a:bodyPr>
            <a:normAutofit/>
          </a:bodyPr>
          <a:lstStyle/>
          <a:p>
            <a:r>
              <a:rPr lang="en-US" b="1" dirty="0"/>
              <a:t>Sailing conditions are dynamic. Your safety, and that of your crewmates, depends on your good physical health, mental awareness and planning.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82973-7CF8-437F-AC6B-6CFE40671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1" y="381001"/>
            <a:ext cx="4774675" cy="51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2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PFD – Personal Flotation Device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72768"/>
            <a:ext cx="7860030" cy="246583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</a:rPr>
              <a:t>One of the top reasons for fatal injuries is being swept overboard </a:t>
            </a:r>
          </a:p>
          <a:p>
            <a:pPr lvl="0"/>
            <a:r>
              <a:rPr lang="en-US" dirty="0"/>
              <a:t>Wearing a life jacket nearly doubles your chances of survival</a:t>
            </a:r>
          </a:p>
          <a:p>
            <a:pPr lvl="0"/>
            <a:r>
              <a:rPr lang="en-US" dirty="0"/>
              <a:t>Wear a life jacket and/or harness when out on the water </a:t>
            </a:r>
          </a:p>
          <a:p>
            <a:pPr lvl="0"/>
            <a:r>
              <a:rPr lang="en-US" dirty="0"/>
              <a:t>Especially when reefing a main or jibing</a:t>
            </a:r>
          </a:p>
          <a:p>
            <a:pPr lvl="0"/>
            <a:r>
              <a:rPr lang="en-US" dirty="0"/>
              <a:t>Always at night and while sailing in heavy weather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F5B446-BF28-48D3-B858-5535F201E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312" y="4038600"/>
            <a:ext cx="2505075" cy="18672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52CB4A-AACE-46E8-8967-D696356D5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2671521"/>
            <a:ext cx="3533775" cy="323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7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PFD’s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847850"/>
            <a:ext cx="5993130" cy="3981450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Type 1 Currently, there aren't any Coast Guard approved Type I inflatable PFD's available to the general public.</a:t>
            </a:r>
          </a:p>
          <a:p>
            <a:pPr lvl="0"/>
            <a:r>
              <a:rPr lang="en-US" dirty="0"/>
              <a:t>Type 2 Inland day cruising, fishing and sailing. Good for boating in light craft.</a:t>
            </a:r>
          </a:p>
          <a:p>
            <a:pPr lvl="0"/>
            <a:r>
              <a:rPr lang="en-US" dirty="0"/>
              <a:t>Type 3 Supervised activities, such as sailing regattas, dinghy races, water skiing, etc.</a:t>
            </a:r>
          </a:p>
          <a:p>
            <a:pPr lvl="0"/>
            <a:r>
              <a:rPr lang="en-US" dirty="0"/>
              <a:t>Type 4 Throwable</a:t>
            </a:r>
          </a:p>
          <a:p>
            <a:pPr lvl="0"/>
            <a:r>
              <a:rPr lang="en-US" dirty="0"/>
              <a:t>Type 5 Restricted to the special, auto-inflation use for which each is designed</a:t>
            </a:r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5AB7E-E4B1-4470-8F57-92553F033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2034974"/>
            <a:ext cx="4972050" cy="204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1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34326" y="265177"/>
            <a:ext cx="6916553" cy="649224"/>
          </a:xfrm>
        </p:spPr>
        <p:txBody>
          <a:bodyPr/>
          <a:lstStyle/>
          <a:p>
            <a:r>
              <a:rPr lang="en-US" dirty="0"/>
              <a:t>Topics Covered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341120" y="1143000"/>
            <a:ext cx="4572000" cy="478155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Personal data</a:t>
            </a:r>
          </a:p>
          <a:p>
            <a:pPr lvl="0"/>
            <a:r>
              <a:rPr lang="en-US" dirty="0"/>
              <a:t>Think about Safety</a:t>
            </a:r>
          </a:p>
          <a:p>
            <a:pPr lvl="0"/>
            <a:r>
              <a:rPr lang="en-US" dirty="0"/>
              <a:t>National Boating Week</a:t>
            </a:r>
          </a:p>
          <a:p>
            <a:pPr lvl="0"/>
            <a:r>
              <a:rPr lang="en-US" dirty="0"/>
              <a:t>Boating Fatalities</a:t>
            </a:r>
          </a:p>
          <a:p>
            <a:pPr lvl="0"/>
            <a:r>
              <a:rPr lang="en-US" dirty="0"/>
              <a:t>Boating Injuries</a:t>
            </a:r>
          </a:p>
          <a:p>
            <a:pPr lvl="0"/>
            <a:r>
              <a:rPr lang="en-US" dirty="0"/>
              <a:t>PFDs</a:t>
            </a:r>
          </a:p>
          <a:p>
            <a:pPr lvl="0"/>
            <a:r>
              <a:rPr lang="en-US" dirty="0"/>
              <a:t>Skipper, Crew Responsibilities</a:t>
            </a:r>
          </a:p>
          <a:p>
            <a:r>
              <a:rPr lang="en-US" dirty="0"/>
              <a:t>Before we leave the doc</a:t>
            </a:r>
          </a:p>
          <a:p>
            <a:r>
              <a:rPr lang="en-US" dirty="0"/>
              <a:t>Pre-Underway Brief</a:t>
            </a:r>
          </a:p>
          <a:p>
            <a:r>
              <a:rPr lang="en-US" dirty="0"/>
              <a:t>Safety Underway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096000" y="1143000"/>
            <a:ext cx="4754880" cy="47815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Situational Awareness</a:t>
            </a:r>
          </a:p>
          <a:p>
            <a:r>
              <a:rPr lang="en-US" dirty="0"/>
              <a:t>ICE</a:t>
            </a:r>
          </a:p>
          <a:p>
            <a:r>
              <a:rPr lang="en-US" dirty="0"/>
              <a:t>Unexpected Event</a:t>
            </a:r>
          </a:p>
          <a:p>
            <a:r>
              <a:rPr lang="en-US" dirty="0"/>
              <a:t>USCG/USCGA</a:t>
            </a:r>
          </a:p>
          <a:p>
            <a:r>
              <a:rPr lang="en-US" dirty="0"/>
              <a:t>Communicating with the USCG</a:t>
            </a:r>
          </a:p>
          <a:p>
            <a:r>
              <a:rPr lang="en-US" dirty="0"/>
              <a:t>Types of radio messages</a:t>
            </a:r>
          </a:p>
          <a:p>
            <a:r>
              <a:rPr lang="en-US" dirty="0"/>
              <a:t>Communication Protocol</a:t>
            </a:r>
          </a:p>
          <a:p>
            <a:r>
              <a:rPr lang="en-US" dirty="0"/>
              <a:t>COB</a:t>
            </a:r>
          </a:p>
          <a:p>
            <a:r>
              <a:rPr lang="en-US" dirty="0"/>
              <a:t>Suddenly in Command</a:t>
            </a:r>
          </a:p>
          <a:p>
            <a:r>
              <a:rPr lang="en-US" dirty="0"/>
              <a:t>Distress Signals</a:t>
            </a:r>
          </a:p>
          <a:p>
            <a:r>
              <a:rPr lang="en-US" dirty="0"/>
              <a:t>Seamanship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24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o, You Think You Can Put On Your PFD After You Fall Out Of The Boat">
            <a:hlinkClick r:id="" action="ppaction://media"/>
            <a:extLst>
              <a:ext uri="{FF2B5EF4-FFF2-40B4-BE49-F238E27FC236}">
                <a16:creationId xmlns:a16="http://schemas.microsoft.com/office/drawing/2014/main" id="{D2E3C5D2-0123-4424-8A02-634786296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Let’s go Sailing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A47A11-5749-45C4-AF5B-FD1E547F5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0" y="1924050"/>
            <a:ext cx="49720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7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77824"/>
          </a:xfrm>
        </p:spPr>
        <p:txBody>
          <a:bodyPr>
            <a:normAutofit/>
          </a:bodyPr>
          <a:lstStyle/>
          <a:p>
            <a:r>
              <a:rPr lang="en-US" b="1" dirty="0"/>
              <a:t>Skipper 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72768"/>
            <a:ext cx="7498080" cy="4142232"/>
          </a:xfrm>
        </p:spPr>
        <p:txBody>
          <a:bodyPr/>
          <a:lstStyle/>
          <a:p>
            <a:pPr lvl="0"/>
            <a:r>
              <a:rPr lang="en-US" dirty="0"/>
              <a:t>The skipper is responsible for the safety of his crew and vessel</a:t>
            </a:r>
          </a:p>
          <a:p>
            <a:pPr lvl="0"/>
            <a:r>
              <a:rPr lang="en-US" dirty="0"/>
              <a:t>Proper management of all Vessel Operations</a:t>
            </a:r>
          </a:p>
          <a:p>
            <a:pPr lvl="0"/>
            <a:r>
              <a:rPr lang="en-US" dirty="0"/>
              <a:t>Knows and follows regulations and maritime laws</a:t>
            </a:r>
          </a:p>
          <a:p>
            <a:pPr lvl="0"/>
            <a:r>
              <a:rPr lang="en-US" dirty="0"/>
              <a:t>Trip Planning</a:t>
            </a:r>
          </a:p>
          <a:p>
            <a:pPr lvl="0"/>
            <a:r>
              <a:rPr lang="en-US" dirty="0"/>
              <a:t>Thorough pre-trip boat checkout</a:t>
            </a:r>
          </a:p>
          <a:p>
            <a:pPr lvl="0"/>
            <a:r>
              <a:rPr lang="en-US" dirty="0"/>
              <a:t>Crew Communication – keep crew informed</a:t>
            </a:r>
          </a:p>
          <a:p>
            <a:pPr lvl="0"/>
            <a:r>
              <a:rPr lang="en-US" dirty="0"/>
              <a:t>Pre-Underway Brief</a:t>
            </a:r>
          </a:p>
          <a:p>
            <a:r>
              <a:rPr lang="en-US" dirty="0"/>
              <a:t>Shipboard Harmony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CB2E6-6C75-4C00-A32D-C14B3D0DE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0" y="2281809"/>
            <a:ext cx="3014662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8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77824"/>
          </a:xfrm>
        </p:spPr>
        <p:txBody>
          <a:bodyPr>
            <a:normAutofit/>
          </a:bodyPr>
          <a:lstStyle/>
          <a:p>
            <a:r>
              <a:rPr lang="en-US" b="1" dirty="0"/>
              <a:t>Crew 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72768"/>
            <a:ext cx="7288530" cy="414223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To listen to and act on the skippers commands</a:t>
            </a:r>
          </a:p>
          <a:p>
            <a:pPr lvl="0"/>
            <a:r>
              <a:rPr lang="en-US" dirty="0"/>
              <a:t>To act in a safe manner while aboard</a:t>
            </a:r>
          </a:p>
          <a:p>
            <a:pPr lvl="0"/>
            <a:r>
              <a:rPr lang="en-US" dirty="0"/>
              <a:t>Knowing where all safety equipment is and how to use it</a:t>
            </a:r>
          </a:p>
          <a:p>
            <a:pPr lvl="0"/>
            <a:r>
              <a:rPr lang="en-US" dirty="0"/>
              <a:t>Telling the skipper of any health or mobility issues</a:t>
            </a:r>
          </a:p>
          <a:p>
            <a:pPr lvl="0"/>
            <a:r>
              <a:rPr lang="en-US" dirty="0"/>
              <a:t>Telling the skipper if you can swim</a:t>
            </a:r>
          </a:p>
          <a:p>
            <a:pPr lvl="0"/>
            <a:r>
              <a:rPr lang="en-US" dirty="0"/>
              <a:t>Asking questions if unclear</a:t>
            </a:r>
          </a:p>
          <a:p>
            <a:pPr lvl="0"/>
            <a:r>
              <a:rPr lang="en-US" dirty="0"/>
              <a:t>Sharing the work</a:t>
            </a:r>
          </a:p>
          <a:p>
            <a:pPr lvl="0"/>
            <a:r>
              <a:rPr lang="en-US" dirty="0"/>
              <a:t>Controlling and keeping their space tidy and safe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8EBB37-2246-42CD-AB78-53B2F0BAC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2732248"/>
            <a:ext cx="3028950" cy="28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8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77824"/>
          </a:xfrm>
        </p:spPr>
        <p:txBody>
          <a:bodyPr>
            <a:normAutofit/>
          </a:bodyPr>
          <a:lstStyle/>
          <a:p>
            <a:r>
              <a:rPr lang="en-US" b="1" dirty="0"/>
              <a:t>Before We Leave the Doc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72768"/>
            <a:ext cx="7326630" cy="4142232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Conduct a Pre-underway Brief with checkoff-list </a:t>
            </a:r>
          </a:p>
          <a:p>
            <a:pPr lvl="0"/>
            <a:r>
              <a:rPr lang="en-US" dirty="0"/>
              <a:t>Have crew sign Release of Liability Document</a:t>
            </a:r>
          </a:p>
          <a:p>
            <a:pPr lvl="0"/>
            <a:r>
              <a:rPr lang="en-US" dirty="0"/>
              <a:t>Confirm the boat is seaworthy</a:t>
            </a:r>
          </a:p>
          <a:p>
            <a:pPr lvl="0"/>
            <a:r>
              <a:rPr lang="en-US" dirty="0"/>
              <a:t>Confirm crew is competent to successfully perform their tasks</a:t>
            </a:r>
          </a:p>
          <a:p>
            <a:pPr lvl="0"/>
            <a:r>
              <a:rPr lang="en-US" dirty="0"/>
              <a:t>Discuss safety issues, common injuries, wearing of jewelry</a:t>
            </a:r>
          </a:p>
          <a:p>
            <a:pPr lvl="0"/>
            <a:r>
              <a:rPr lang="en-US" dirty="0"/>
              <a:t>Discuss Crew coordination and communication</a:t>
            </a:r>
          </a:p>
          <a:p>
            <a:pPr lvl="0"/>
            <a:r>
              <a:rPr lang="en-US" dirty="0"/>
              <a:t>Perform Risk assessment</a:t>
            </a:r>
          </a:p>
          <a:p>
            <a:pPr lvl="0"/>
            <a:r>
              <a:rPr lang="en-US" dirty="0">
                <a:solidFill>
                  <a:srgbClr val="00B050"/>
                </a:solidFill>
              </a:rPr>
              <a:t>Perform Weather assessment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CCCE8-2EF3-49DF-87E6-C43D8B48F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624" y="1733550"/>
            <a:ext cx="3121152" cy="337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77824"/>
          </a:xfrm>
        </p:spPr>
        <p:txBody>
          <a:bodyPr>
            <a:normAutofit/>
          </a:bodyPr>
          <a:lstStyle/>
          <a:p>
            <a:r>
              <a:rPr lang="en-US" b="1" dirty="0"/>
              <a:t>Pre-Underway Brief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72768"/>
            <a:ext cx="5612130" cy="414223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Engage the crew – give them key information in the first 3 minutes</a:t>
            </a:r>
          </a:p>
          <a:p>
            <a:pPr lvl="0"/>
            <a:r>
              <a:rPr lang="en-US" dirty="0"/>
              <a:t>Announce Skipper and Second in Command</a:t>
            </a:r>
            <a:endParaRPr lang="en-US" sz="1800" dirty="0"/>
          </a:p>
          <a:p>
            <a:pPr lvl="0"/>
            <a:r>
              <a:rPr lang="en-US" dirty="0"/>
              <a:t>Give Crew assignments</a:t>
            </a:r>
            <a:endParaRPr lang="en-US" sz="1800" dirty="0"/>
          </a:p>
          <a:p>
            <a:pPr lvl="0"/>
            <a:r>
              <a:rPr lang="en-US" dirty="0"/>
              <a:t>Discuss and display the location of: </a:t>
            </a:r>
            <a:endParaRPr lang="en-US" sz="1800" dirty="0"/>
          </a:p>
          <a:p>
            <a:pPr lvl="1"/>
            <a:r>
              <a:rPr lang="en-US" dirty="0"/>
              <a:t>PFDs</a:t>
            </a:r>
            <a:endParaRPr lang="en-US" sz="1600" dirty="0"/>
          </a:p>
          <a:p>
            <a:pPr lvl="1"/>
            <a:r>
              <a:rPr lang="en-US" dirty="0"/>
              <a:t>Fire extinguishers</a:t>
            </a:r>
            <a:endParaRPr lang="en-US" sz="1600" dirty="0"/>
          </a:p>
          <a:p>
            <a:pPr lvl="1"/>
            <a:r>
              <a:rPr lang="en-US" dirty="0"/>
              <a:t>VHF Radio and frequencies to use</a:t>
            </a:r>
            <a:endParaRPr lang="en-US" sz="1600" dirty="0"/>
          </a:p>
          <a:p>
            <a:pPr lvl="1"/>
            <a:r>
              <a:rPr lang="en-US" dirty="0"/>
              <a:t>First Aid and Trauma kit</a:t>
            </a:r>
            <a:endParaRPr lang="en-US" sz="1600" dirty="0"/>
          </a:p>
          <a:p>
            <a:pPr lvl="1"/>
            <a:r>
              <a:rPr lang="en-US" dirty="0"/>
              <a:t>Life ring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5D6FB-4001-4677-8325-ACF5C183E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2571750"/>
            <a:ext cx="48196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4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48729"/>
          </a:xfrm>
        </p:spPr>
        <p:txBody>
          <a:bodyPr>
            <a:normAutofit/>
          </a:bodyPr>
          <a:lstStyle/>
          <a:p>
            <a:r>
              <a:rPr lang="en-US" b="1" dirty="0"/>
              <a:t>Pre-Underway Brief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72768"/>
            <a:ext cx="9509760" cy="448513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Any medical expertise on board?</a:t>
            </a:r>
          </a:p>
          <a:p>
            <a:pPr lvl="0"/>
            <a:r>
              <a:rPr lang="en-US" dirty="0"/>
              <a:t>Float Plan - Incident Contact information</a:t>
            </a:r>
          </a:p>
          <a:p>
            <a:pPr lvl="0"/>
            <a:r>
              <a:rPr lang="en-US" dirty="0"/>
              <a:t>Any known safety issues and mitigation</a:t>
            </a:r>
          </a:p>
          <a:p>
            <a:pPr lvl="0"/>
            <a:r>
              <a:rPr lang="en-US" dirty="0"/>
              <a:t>General Emergency Procedures</a:t>
            </a:r>
          </a:p>
          <a:p>
            <a:pPr lvl="1"/>
            <a:r>
              <a:rPr lang="en-US" sz="2000" dirty="0"/>
              <a:t>COB, Boat Collision, Fire</a:t>
            </a:r>
          </a:p>
          <a:p>
            <a:pPr lvl="0"/>
            <a:r>
              <a:rPr lang="en-US" dirty="0"/>
              <a:t>Secure loose gear</a:t>
            </a:r>
          </a:p>
          <a:p>
            <a:pPr lvl="0"/>
            <a:r>
              <a:rPr lang="en-US" dirty="0"/>
              <a:t>Discuss plan for departure</a:t>
            </a:r>
          </a:p>
          <a:p>
            <a:pPr lvl="0"/>
            <a:r>
              <a:rPr lang="en-US" dirty="0"/>
              <a:t>Safety is everyone's responsibility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9C47A-461B-4D97-ACD3-576F6AB26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187" y="1353312"/>
            <a:ext cx="3357563" cy="335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7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98606"/>
          </a:xfrm>
        </p:spPr>
        <p:txBody>
          <a:bodyPr>
            <a:normAutofit/>
          </a:bodyPr>
          <a:lstStyle/>
          <a:p>
            <a:r>
              <a:rPr lang="en-US" b="1" dirty="0"/>
              <a:t>Safety Underway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72768"/>
            <a:ext cx="9509760" cy="436168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No one unties a line without direction of the skipper</a:t>
            </a:r>
          </a:p>
          <a:p>
            <a:r>
              <a:rPr lang="en-US" dirty="0"/>
              <a:t>When leaving dock, all lines to be doubled, everyone on board when departing</a:t>
            </a:r>
          </a:p>
          <a:p>
            <a:pPr lvl="0"/>
            <a:r>
              <a:rPr lang="en-US" dirty="0"/>
              <a:t>No one pushes a boat away from the dock or jumps onto a moving boat</a:t>
            </a:r>
          </a:p>
          <a:p>
            <a:pPr lvl="0"/>
            <a:r>
              <a:rPr lang="en-US" dirty="0"/>
              <a:t>Arms, legs, fingers and toes are not to be used to prevent damage to boat</a:t>
            </a:r>
          </a:p>
          <a:p>
            <a:pPr lvl="0"/>
            <a:r>
              <a:rPr lang="en-US" dirty="0"/>
              <a:t>Keep all hands and fingers away from winches</a:t>
            </a:r>
          </a:p>
          <a:p>
            <a:pPr lvl="0"/>
            <a:r>
              <a:rPr lang="en-US" dirty="0"/>
              <a:t>Keep vigilant regarding the swinging of the boom – inadvertent jibe</a:t>
            </a:r>
          </a:p>
          <a:p>
            <a:pPr lvl="0"/>
            <a:r>
              <a:rPr lang="en-US" dirty="0"/>
              <a:t>Everyone is a lookout!</a:t>
            </a:r>
          </a:p>
          <a:p>
            <a:pPr lvl="0"/>
            <a:r>
              <a:rPr lang="en-US" dirty="0"/>
              <a:t>Everyone has a say in the overall safety of the voyage</a:t>
            </a:r>
          </a:p>
          <a:p>
            <a:pPr lvl="0"/>
            <a:r>
              <a:rPr lang="en-US" dirty="0"/>
              <a:t>Mention any issue you feel may adversely affect crew or boat safety</a:t>
            </a:r>
          </a:p>
          <a:p>
            <a:pPr lvl="1"/>
            <a:r>
              <a:rPr lang="en-US" dirty="0"/>
              <a:t>Smell of fuel or exhaust fumes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6BAE2-F030-4069-96A7-EF1BF6167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929" y="3257550"/>
            <a:ext cx="2247900" cy="267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77824"/>
          </a:xfrm>
        </p:spPr>
        <p:txBody>
          <a:bodyPr>
            <a:normAutofit/>
          </a:bodyPr>
          <a:lstStyle/>
          <a:p>
            <a:r>
              <a:rPr lang="en-US" b="1" dirty="0"/>
              <a:t>Situational Awareness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Know your location</a:t>
            </a:r>
          </a:p>
          <a:p>
            <a:pPr lvl="0"/>
            <a:r>
              <a:rPr lang="en-US" dirty="0"/>
              <a:t>Know what’s going on around you</a:t>
            </a:r>
          </a:p>
          <a:p>
            <a:pPr lvl="0"/>
            <a:r>
              <a:rPr lang="en-US" dirty="0"/>
              <a:t>Know and monitor the weather</a:t>
            </a:r>
          </a:p>
          <a:p>
            <a:pPr lvl="0"/>
            <a:r>
              <a:rPr lang="en-US" dirty="0"/>
              <a:t>Anticipate emergencies	</a:t>
            </a:r>
          </a:p>
          <a:p>
            <a:pPr lvl="0"/>
            <a:r>
              <a:rPr lang="en-US" dirty="0"/>
              <a:t>Be aware of medical problems</a:t>
            </a:r>
          </a:p>
          <a:p>
            <a:pPr lvl="0"/>
            <a:r>
              <a:rPr lang="en-US" dirty="0"/>
              <a:t>Know the location of emergency equipment</a:t>
            </a:r>
          </a:p>
          <a:p>
            <a:pPr lvl="0"/>
            <a:r>
              <a:rPr lang="en-US" dirty="0"/>
              <a:t>Be able to use a marine radio on board and give your location</a:t>
            </a:r>
          </a:p>
          <a:p>
            <a:pPr lvl="0"/>
            <a:r>
              <a:rPr lang="en-US" dirty="0"/>
              <a:t>Be able to describe your boat!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4065E5-7B1C-4C0A-94F7-B6C4FE370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075" y="1648968"/>
            <a:ext cx="5631980" cy="235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Unexpected Event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809750"/>
            <a:ext cx="5688330" cy="3905250"/>
          </a:xfrm>
        </p:spPr>
        <p:txBody>
          <a:bodyPr/>
          <a:lstStyle/>
          <a:p>
            <a:pPr lvl="0"/>
            <a:r>
              <a:rPr lang="en-US" dirty="0"/>
              <a:t>Accidents follow a pattern</a:t>
            </a:r>
          </a:p>
          <a:p>
            <a:pPr lvl="0"/>
            <a:r>
              <a:rPr lang="en-US" dirty="0"/>
              <a:t>Something triggers an unexpected event</a:t>
            </a:r>
          </a:p>
          <a:p>
            <a:pPr lvl="0"/>
            <a:r>
              <a:rPr lang="en-US" dirty="0"/>
              <a:t>The event causes distraction</a:t>
            </a:r>
          </a:p>
          <a:p>
            <a:pPr lvl="0"/>
            <a:r>
              <a:rPr lang="en-US" dirty="0"/>
              <a:t>Distraction contributes to lose of control or lose of Situational Awareness</a:t>
            </a:r>
          </a:p>
          <a:p>
            <a:pPr lvl="0"/>
            <a:r>
              <a:rPr lang="en-US" dirty="0"/>
              <a:t>Distraction causes escalation of original event or introduces new, unanticipated events</a:t>
            </a:r>
          </a:p>
          <a:p>
            <a:pPr lvl="0"/>
            <a:r>
              <a:rPr lang="en-US" dirty="0"/>
              <a:t>Stay focused on your primary tasks, but be aware of other potential problems around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F4067-1063-4BE2-B7B9-F687EA24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49" y="2217039"/>
            <a:ext cx="4497519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19" y="54864"/>
            <a:ext cx="4983480" cy="1088136"/>
          </a:xfrm>
        </p:spPr>
        <p:txBody>
          <a:bodyPr/>
          <a:lstStyle/>
          <a:p>
            <a:r>
              <a:rPr lang="en-US" dirty="0"/>
              <a:t>Why 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19" y="1572768"/>
            <a:ext cx="4983481" cy="41422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Avid Sailor ASA 101 – 106, 114, 118</a:t>
            </a:r>
          </a:p>
          <a:p>
            <a:r>
              <a:rPr lang="en-US" dirty="0"/>
              <a:t>Owned numerous sailboats</a:t>
            </a:r>
          </a:p>
          <a:p>
            <a:r>
              <a:rPr lang="en-US" dirty="0"/>
              <a:t>Cape Area VFD – Marine SAR Skipper</a:t>
            </a:r>
          </a:p>
          <a:p>
            <a:r>
              <a:rPr lang="en-US" dirty="0"/>
              <a:t>Retired US Coast Guard Auxiliary</a:t>
            </a:r>
          </a:p>
          <a:p>
            <a:pPr lvl="1"/>
            <a:r>
              <a:rPr lang="en-US" dirty="0"/>
              <a:t>Boat Crew</a:t>
            </a:r>
          </a:p>
          <a:p>
            <a:pPr lvl="1"/>
            <a:r>
              <a:rPr lang="en-US" dirty="0"/>
              <a:t>Coxswain</a:t>
            </a:r>
          </a:p>
          <a:p>
            <a:pPr lvl="1"/>
            <a:r>
              <a:rPr lang="en-US" dirty="0"/>
              <a:t>PWO</a:t>
            </a:r>
          </a:p>
          <a:p>
            <a:pPr lvl="1"/>
            <a:r>
              <a:rPr lang="en-US" dirty="0"/>
              <a:t> Vessel Examiner</a:t>
            </a:r>
          </a:p>
          <a:p>
            <a:pPr lvl="1"/>
            <a:r>
              <a:rPr lang="en-US" dirty="0"/>
              <a:t>AUXOP</a:t>
            </a:r>
          </a:p>
          <a:p>
            <a:r>
              <a:rPr lang="en-US" dirty="0"/>
              <a:t>State of Texas Boating Safety Instructor</a:t>
            </a:r>
          </a:p>
          <a:p>
            <a:pPr marL="32004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49C2B-F3B1-4114-99BE-BA96F81CB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704" y="3168650"/>
            <a:ext cx="2038350" cy="271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EC6B59-393F-43A1-94AA-CD3C85830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0" y="3157418"/>
            <a:ext cx="2038350" cy="2729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969D6-7650-4F30-AF95-800773427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704" y="265176"/>
            <a:ext cx="2038350" cy="2729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5BDA81-4B1A-428F-9B8F-48A77B51B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769358" y="657664"/>
            <a:ext cx="2729030" cy="194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350" y="438150"/>
            <a:ext cx="6172200" cy="675755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ICE – In Case of Emergency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48B57-7866-40AA-8621-B66DF960C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1905000"/>
            <a:ext cx="5086350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4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599348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an Emergency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181100"/>
            <a:ext cx="6602730" cy="4953000"/>
          </a:xfrm>
        </p:spPr>
        <p:txBody>
          <a:bodyPr>
            <a:normAutofit/>
          </a:bodyPr>
          <a:lstStyle/>
          <a:p>
            <a:r>
              <a:rPr lang="en-US" dirty="0"/>
              <a:t>Life is in imminent danger</a:t>
            </a:r>
          </a:p>
          <a:p>
            <a:r>
              <a:rPr lang="en-US" dirty="0"/>
              <a:t>Ship is in danger of sinking</a:t>
            </a:r>
          </a:p>
          <a:p>
            <a:r>
              <a:rPr lang="en-US" dirty="0"/>
              <a:t>Ship is a Hazard to other vessels</a:t>
            </a:r>
          </a:p>
          <a:p>
            <a:r>
              <a:rPr lang="en-US" dirty="0"/>
              <a:t>The USCG is always ready to render aid to boaters facing extreme and imminent danger and their help depends upon:</a:t>
            </a:r>
          </a:p>
          <a:p>
            <a:pPr lvl="2"/>
            <a:r>
              <a:rPr lang="en-US" dirty="0"/>
              <a:t>Current deployment of SAR resources </a:t>
            </a:r>
          </a:p>
          <a:p>
            <a:pPr lvl="2"/>
            <a:r>
              <a:rPr lang="en-US" dirty="0"/>
              <a:t>Nature of your emergency</a:t>
            </a:r>
          </a:p>
          <a:p>
            <a:pPr lvl="2"/>
            <a:r>
              <a:rPr lang="en-US" dirty="0"/>
              <a:t>Location</a:t>
            </a:r>
          </a:p>
          <a:p>
            <a:pPr lvl="2"/>
            <a:r>
              <a:rPr lang="en-US" dirty="0"/>
              <a:t>Current and future weather conditions</a:t>
            </a:r>
          </a:p>
          <a:p>
            <a:pPr lvl="2"/>
            <a:r>
              <a:rPr lang="en-US" dirty="0"/>
              <a:t>Your ability to help yourself</a:t>
            </a:r>
          </a:p>
          <a:p>
            <a:pPr lvl="2"/>
            <a:r>
              <a:rPr lang="en-US" dirty="0"/>
              <a:t>The ability and proximity of other boaters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798A52-BC22-4C0E-B5D3-A2FC4C8E4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512" y="1353312"/>
            <a:ext cx="3686556" cy="36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2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U. S. Department of Homeland Security</a:t>
            </a:r>
            <a:br>
              <a:rPr lang="en-US" dirty="0"/>
            </a:br>
            <a:r>
              <a:rPr lang="en-US" b="1" dirty="0"/>
              <a:t>United States Coast Guard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72768"/>
            <a:ext cx="9509760" cy="433273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u="sng" dirty="0">
                <a:hlinkClick r:id="rId2"/>
              </a:rPr>
              <a:t>https://www.uscg.mil/home/</a:t>
            </a:r>
            <a:endParaRPr lang="en-US" dirty="0"/>
          </a:p>
          <a:p>
            <a:pPr marL="45720" indent="0">
              <a:buNone/>
            </a:pPr>
            <a:r>
              <a:rPr lang="en-US" dirty="0"/>
              <a:t>The Coast Guard protects America’s economic, national and border security and has Six Operational Mission Programs</a:t>
            </a:r>
          </a:p>
          <a:p>
            <a:pPr lvl="0"/>
            <a:r>
              <a:rPr lang="en-US" dirty="0"/>
              <a:t>Maritime Law Enforcement</a:t>
            </a:r>
          </a:p>
          <a:p>
            <a:pPr lvl="0"/>
            <a:r>
              <a:rPr lang="en-US" dirty="0"/>
              <a:t>Maritime Response</a:t>
            </a:r>
          </a:p>
          <a:p>
            <a:pPr lvl="0"/>
            <a:r>
              <a:rPr lang="en-US" dirty="0"/>
              <a:t>Maritime Prevention</a:t>
            </a:r>
          </a:p>
          <a:p>
            <a:pPr lvl="0"/>
            <a:r>
              <a:rPr lang="en-US" dirty="0"/>
              <a:t>Marine Transportation System Management</a:t>
            </a:r>
          </a:p>
          <a:p>
            <a:pPr lvl="0"/>
            <a:r>
              <a:rPr lang="en-US" dirty="0"/>
              <a:t>Maritime Security Operations</a:t>
            </a:r>
          </a:p>
          <a:p>
            <a:r>
              <a:rPr lang="en-US" dirty="0"/>
              <a:t>Defense Operations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1C40A-5FEA-44CA-9EEA-FF6A140AD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150" y="2954686"/>
            <a:ext cx="2984074" cy="281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8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77824"/>
          </a:xfrm>
        </p:spPr>
        <p:txBody>
          <a:bodyPr>
            <a:normAutofit/>
          </a:bodyPr>
          <a:lstStyle/>
          <a:p>
            <a:r>
              <a:rPr lang="en-US" b="1" dirty="0"/>
              <a:t>On an average day, the Coast Guard: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b="1" dirty="0"/>
              <a:t>Conducts 45 search and rescue cases</a:t>
            </a:r>
          </a:p>
          <a:p>
            <a:pPr lvl="0"/>
            <a:r>
              <a:rPr lang="en-US" b="1" dirty="0"/>
              <a:t>saves 10 lives</a:t>
            </a:r>
          </a:p>
          <a:p>
            <a:pPr lvl="0"/>
            <a:r>
              <a:rPr lang="en-US" b="1" dirty="0"/>
              <a:t>saves over $1.2M in property</a:t>
            </a:r>
          </a:p>
          <a:p>
            <a:pPr lvl="0"/>
            <a:r>
              <a:rPr lang="en-US" dirty="0"/>
              <a:t>seizes 874 pounds of cocaine and 214 pounds of marijuana</a:t>
            </a:r>
          </a:p>
          <a:p>
            <a:pPr lvl="0"/>
            <a:r>
              <a:rPr lang="en-US" dirty="0"/>
              <a:t>conducts 57 waterborne patrols of critical maritime infrastructure</a:t>
            </a:r>
          </a:p>
          <a:p>
            <a:pPr lvl="0"/>
            <a:r>
              <a:rPr lang="en-US" dirty="0"/>
              <a:t>interdicts 17 illegal migrants</a:t>
            </a:r>
          </a:p>
          <a:p>
            <a:pPr lvl="0"/>
            <a:r>
              <a:rPr lang="en-US" dirty="0"/>
              <a:t>escorts 5 high-capacity passenger vessels</a:t>
            </a:r>
          </a:p>
          <a:p>
            <a:pPr lvl="0"/>
            <a:r>
              <a:rPr lang="en-US" dirty="0"/>
              <a:t>conducts 24 security boarding’s in and around U.S. ports</a:t>
            </a:r>
          </a:p>
          <a:p>
            <a:pPr lvl="0"/>
            <a:r>
              <a:rPr lang="en-US" dirty="0"/>
              <a:t>screens 360 merchant vessels for potential security threats prior to arrival in U.S. ports</a:t>
            </a:r>
          </a:p>
          <a:p>
            <a:pPr lvl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896D1-E95E-4185-A668-4358414F7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312" y="1828800"/>
            <a:ext cx="284797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77824"/>
          </a:xfrm>
        </p:spPr>
        <p:txBody>
          <a:bodyPr>
            <a:normAutofit/>
          </a:bodyPr>
          <a:lstStyle/>
          <a:p>
            <a:r>
              <a:rPr lang="en-US" b="1" dirty="0"/>
              <a:t>USCG -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conducts 14 fisheries conservation boarding’s</a:t>
            </a:r>
          </a:p>
          <a:p>
            <a:pPr lvl="0"/>
            <a:r>
              <a:rPr lang="en-US" dirty="0"/>
              <a:t>services 82 buoys and fixed aids to navigation</a:t>
            </a:r>
          </a:p>
          <a:p>
            <a:pPr lvl="0"/>
            <a:r>
              <a:rPr lang="en-US" dirty="0"/>
              <a:t>investigates 35 pollution incidents</a:t>
            </a:r>
          </a:p>
          <a:p>
            <a:pPr lvl="0"/>
            <a:r>
              <a:rPr lang="en-US" dirty="0"/>
              <a:t>completes 26 safety examinations on foreign vessels</a:t>
            </a:r>
          </a:p>
          <a:p>
            <a:pPr lvl="0"/>
            <a:r>
              <a:rPr lang="en-US" dirty="0"/>
              <a:t>conducts 105 marine inspections </a:t>
            </a:r>
          </a:p>
          <a:p>
            <a:pPr lvl="0"/>
            <a:r>
              <a:rPr lang="en-US" dirty="0"/>
              <a:t>investigates 14 marine casualties involving commercial vessels</a:t>
            </a:r>
          </a:p>
          <a:p>
            <a:pPr lvl="0"/>
            <a:r>
              <a:rPr lang="en-US" b="1" dirty="0"/>
              <a:t>facilitates movement of $8.7B worth of goods and commodities through the Nation’s Maritime Transportation System.</a:t>
            </a:r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DE551A-5EA2-4DDB-86F0-B4A7A6242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537" y="723900"/>
            <a:ext cx="2328863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4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United States Coast Guard Auxiliary -DHS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91818"/>
            <a:ext cx="8442959" cy="4142232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b="1" dirty="0"/>
              <a:t> </a:t>
            </a:r>
            <a:r>
              <a:rPr lang="en-US" u="sng" dirty="0">
                <a:hlinkClick r:id="rId2"/>
              </a:rPr>
              <a:t>http://www.cgaux.org/</a:t>
            </a:r>
            <a:endParaRPr lang="en-US" dirty="0"/>
          </a:p>
          <a:p>
            <a:pPr marL="45720" lvl="0" indent="0">
              <a:buNone/>
            </a:pPr>
            <a:endParaRPr lang="en-US" dirty="0"/>
          </a:p>
          <a:p>
            <a:pPr lvl="0"/>
            <a:r>
              <a:rPr lang="en-US" dirty="0"/>
              <a:t>Semper </a:t>
            </a:r>
            <a:r>
              <a:rPr lang="en-US" dirty="0" err="1"/>
              <a:t>Paratus</a:t>
            </a:r>
            <a:r>
              <a:rPr lang="en-US" dirty="0"/>
              <a:t> – “Always Ready” since 1939</a:t>
            </a:r>
          </a:p>
          <a:p>
            <a:pPr lvl="0"/>
            <a:r>
              <a:rPr lang="en-US" dirty="0"/>
              <a:t>Uniformed force contributing to the safety and security of our coasts and waterways</a:t>
            </a:r>
          </a:p>
          <a:p>
            <a:pPr lvl="0"/>
            <a:r>
              <a:rPr lang="en-US" dirty="0"/>
              <a:t>26,000 members serving in 825 local units in 16 Districts (We are District 8cr)</a:t>
            </a:r>
          </a:p>
          <a:p>
            <a:pPr lvl="0"/>
            <a:r>
              <a:rPr lang="en-US" dirty="0"/>
              <a:t>3.8 million hours in support of United States Coast Guard</a:t>
            </a:r>
          </a:p>
          <a:p>
            <a:pPr lvl="0"/>
            <a:r>
              <a:rPr lang="en-US" dirty="0"/>
              <a:t>In the Classroom at the Ramp and Pier</a:t>
            </a:r>
          </a:p>
          <a:p>
            <a:pPr lvl="0"/>
            <a:r>
              <a:rPr lang="en-US" dirty="0"/>
              <a:t>Operating 1,800 vessels</a:t>
            </a:r>
          </a:p>
          <a:p>
            <a:pPr marL="45720" lv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3B3A1-B3A1-475B-B2DD-8982652A6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4079" y="3829431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7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United States Coast Guard Auxiliary -DHS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160 Aircraft</a:t>
            </a:r>
          </a:p>
          <a:p>
            <a:pPr lvl="0"/>
            <a:r>
              <a:rPr lang="en-US" dirty="0"/>
              <a:t>1,400 Radio Facilities</a:t>
            </a:r>
          </a:p>
          <a:p>
            <a:pPr lvl="0"/>
            <a:r>
              <a:rPr lang="en-US" b="1" dirty="0"/>
              <a:t>Provide Boating Safety Education</a:t>
            </a:r>
          </a:p>
          <a:p>
            <a:pPr lvl="0"/>
            <a:r>
              <a:rPr lang="en-US" b="1" dirty="0"/>
              <a:t>Vessel Safety Checks</a:t>
            </a:r>
          </a:p>
          <a:p>
            <a:pPr lvl="0"/>
            <a:r>
              <a:rPr lang="en-US" dirty="0"/>
              <a:t>Recreational Boating Safety Information</a:t>
            </a:r>
          </a:p>
          <a:p>
            <a:pPr lvl="0"/>
            <a:r>
              <a:rPr lang="en-US" i="1" dirty="0"/>
              <a:t>No Law Enforcement Authority</a:t>
            </a:r>
          </a:p>
          <a:p>
            <a:pPr lvl="0"/>
            <a:r>
              <a:rPr lang="en-US" dirty="0"/>
              <a:t>Incident Command Protocol</a:t>
            </a:r>
          </a:p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39A78-D81E-4B43-A124-7636A4BAD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0" y="1670706"/>
            <a:ext cx="3086100" cy="2056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B4136-60A3-4371-9D49-C713D362E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244" y="3888338"/>
            <a:ext cx="2742663" cy="205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4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768" y="265176"/>
            <a:ext cx="11006050" cy="87782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Types of Communications with the Coast Guard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Via Phone or Radio</a:t>
            </a:r>
          </a:p>
          <a:p>
            <a:pPr lvl="0"/>
            <a:r>
              <a:rPr lang="en-US" b="1" dirty="0"/>
              <a:t>Mayday (Distress)</a:t>
            </a:r>
            <a:r>
              <a:rPr lang="en-US" dirty="0"/>
              <a:t> - </a:t>
            </a:r>
            <a:r>
              <a:rPr lang="en-US" i="1" u="sng" dirty="0"/>
              <a:t>internationally recognized distress call </a:t>
            </a:r>
            <a:r>
              <a:rPr lang="en-US" dirty="0"/>
              <a:t>that is used as preface in VHF radio transmissions only in situations in which there is an immediate danger of loss of life or the vessel itself</a:t>
            </a:r>
          </a:p>
          <a:p>
            <a:pPr lvl="0"/>
            <a:r>
              <a:rPr lang="en-US" b="1" dirty="0"/>
              <a:t>Pan (Urgency)</a:t>
            </a:r>
            <a:r>
              <a:rPr lang="en-US" dirty="0"/>
              <a:t> - is </a:t>
            </a:r>
            <a:r>
              <a:rPr lang="en-US" u="sng" dirty="0"/>
              <a:t>the </a:t>
            </a:r>
            <a:r>
              <a:rPr lang="en-US" i="1" u="sng" dirty="0"/>
              <a:t>international urgency signal </a:t>
            </a:r>
            <a:r>
              <a:rPr lang="en-US" dirty="0"/>
              <a:t>that is used as a preface to a VHF transmission when the safety of a person or the boat is in serious jeopardy but no immediate danger exists</a:t>
            </a:r>
          </a:p>
          <a:p>
            <a:pPr lvl="0"/>
            <a:r>
              <a:rPr lang="en-US" b="1" dirty="0" err="1"/>
              <a:t>Sécurité</a:t>
            </a:r>
            <a:r>
              <a:rPr lang="en-US" b="1" dirty="0"/>
              <a:t> (Safety)</a:t>
            </a:r>
            <a:r>
              <a:rPr lang="en-US" dirty="0"/>
              <a:t> - </a:t>
            </a:r>
            <a:r>
              <a:rPr lang="en-US" i="1" u="sng" dirty="0"/>
              <a:t>safety signal</a:t>
            </a:r>
            <a:r>
              <a:rPr lang="en-US" u="sng" dirty="0"/>
              <a:t> </a:t>
            </a:r>
            <a:r>
              <a:rPr lang="en-US" dirty="0"/>
              <a:t>used as a preface to announce a navigation safety message.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69147-5F19-4FD1-90A6-CAB012D93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4886325"/>
            <a:ext cx="20955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706374"/>
          </a:xfrm>
        </p:spPr>
        <p:txBody>
          <a:bodyPr>
            <a:normAutofit/>
          </a:bodyPr>
          <a:lstStyle/>
          <a:p>
            <a:r>
              <a:rPr lang="en-US" b="1" dirty="0"/>
              <a:t>Protocol for Emergency Assistance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19" y="1162050"/>
            <a:ext cx="10529455" cy="52197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VHF-FM Channel 16 (156.8 MHz) or 2182 kHz MF/SSB</a:t>
            </a:r>
          </a:p>
          <a:p>
            <a:r>
              <a:rPr lang="en-US" b="1" dirty="0"/>
              <a:t>Mayday, Mayday, Mayday.  </a:t>
            </a:r>
            <a:endParaRPr lang="en-US" dirty="0"/>
          </a:p>
          <a:p>
            <a:r>
              <a:rPr lang="en-US" b="1" dirty="0"/>
              <a:t>WHO: </a:t>
            </a:r>
            <a:r>
              <a:rPr lang="en-US" i="1" dirty="0"/>
              <a:t>This is…Your Boat Name</a:t>
            </a:r>
            <a:endParaRPr lang="en-US" dirty="0"/>
          </a:p>
          <a:p>
            <a:r>
              <a:rPr lang="en-US" b="1" dirty="0"/>
              <a:t>WHERE:</a:t>
            </a:r>
            <a:r>
              <a:rPr lang="en-US" dirty="0"/>
              <a:t> </a:t>
            </a:r>
            <a:r>
              <a:rPr lang="en-US" i="1" dirty="0"/>
              <a:t>We are located at</a:t>
            </a:r>
            <a:r>
              <a:rPr lang="en-US" dirty="0"/>
              <a:t>…</a:t>
            </a:r>
            <a:r>
              <a:rPr lang="en-US" i="1" dirty="0"/>
              <a:t>Accurate location</a:t>
            </a:r>
            <a:r>
              <a:rPr lang="en-US" dirty="0"/>
              <a:t> – GPS location, distance/bearing from observable landmark</a:t>
            </a:r>
          </a:p>
          <a:p>
            <a:r>
              <a:rPr lang="en-US" b="1" dirty="0"/>
              <a:t>WHAT:</a:t>
            </a:r>
            <a:r>
              <a:rPr lang="en-US" dirty="0"/>
              <a:t> </a:t>
            </a:r>
            <a:r>
              <a:rPr lang="en-US" i="1" dirty="0"/>
              <a:t>We are experiencing…Nature of Emergency</a:t>
            </a:r>
            <a:r>
              <a:rPr lang="en-US" dirty="0"/>
              <a:t> </a:t>
            </a:r>
          </a:p>
          <a:p>
            <a:r>
              <a:rPr lang="en-US" b="1" dirty="0"/>
              <a:t>KIND;</a:t>
            </a:r>
            <a:r>
              <a:rPr lang="en-US" dirty="0"/>
              <a:t> </a:t>
            </a:r>
            <a:r>
              <a:rPr lang="en-US" i="1" dirty="0"/>
              <a:t>We Require…What kind of help do you need</a:t>
            </a:r>
            <a:r>
              <a:rPr lang="en-US" dirty="0"/>
              <a:t> </a:t>
            </a:r>
          </a:p>
          <a:p>
            <a:r>
              <a:rPr lang="en-US" b="1" dirty="0"/>
              <a:t>NUMBER: </a:t>
            </a:r>
            <a:r>
              <a:rPr lang="en-US" i="1" dirty="0"/>
              <a:t>Aboard are</a:t>
            </a:r>
            <a:r>
              <a:rPr lang="en-US" dirty="0"/>
              <a:t>…</a:t>
            </a:r>
            <a:r>
              <a:rPr lang="en-US" i="1" dirty="0"/>
              <a:t>State number of POB’s and the condition of any injured.  </a:t>
            </a:r>
            <a:endParaRPr lang="en-US" dirty="0"/>
          </a:p>
          <a:p>
            <a:r>
              <a:rPr lang="en-US" b="1" dirty="0"/>
              <a:t>SEAWORTHYNESS:</a:t>
            </a:r>
            <a:r>
              <a:rPr lang="en-US" dirty="0"/>
              <a:t> </a:t>
            </a:r>
            <a:r>
              <a:rPr lang="en-US" i="1" dirty="0"/>
              <a:t>Condition of boat is as follows</a:t>
            </a:r>
            <a:r>
              <a:rPr lang="en-US" dirty="0"/>
              <a:t>…</a:t>
            </a:r>
          </a:p>
          <a:p>
            <a:r>
              <a:rPr lang="en-US" b="1" dirty="0"/>
              <a:t>DESCRIPTION: </a:t>
            </a:r>
            <a:r>
              <a:rPr lang="en-US" i="1" dirty="0"/>
              <a:t>Our boat is…boat type, length, hull and trim color, Bimini color if you have one</a:t>
            </a:r>
          </a:p>
          <a:p>
            <a:r>
              <a:rPr lang="en-US" b="1" dirty="0"/>
              <a:t>SCHEDULE:</a:t>
            </a:r>
            <a:r>
              <a:rPr lang="en-US" dirty="0"/>
              <a:t> </a:t>
            </a:r>
            <a:r>
              <a:rPr lang="en-US" i="1" dirty="0"/>
              <a:t>I will be monitoring channel 16 every …minutes…</a:t>
            </a:r>
            <a:endParaRPr lang="en-US" dirty="0"/>
          </a:p>
          <a:p>
            <a:r>
              <a:rPr lang="en-US" i="1" dirty="0"/>
              <a:t>This is</a:t>
            </a:r>
            <a:r>
              <a:rPr lang="en-US" dirty="0"/>
              <a:t> </a:t>
            </a:r>
            <a:r>
              <a:rPr lang="en-US" i="1" dirty="0"/>
              <a:t>Your boat name</a:t>
            </a:r>
            <a:r>
              <a:rPr lang="en-US" dirty="0"/>
              <a:t> </a:t>
            </a:r>
          </a:p>
          <a:p>
            <a:r>
              <a:rPr lang="en-US" i="1" u="sng" dirty="0"/>
              <a:t>“Over: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20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ast Guard Florida Rescue in Rough Seas">
            <a:hlinkClick r:id="" action="ppaction://media"/>
            <a:extLst>
              <a:ext uri="{FF2B5EF4-FFF2-40B4-BE49-F238E27FC236}">
                <a16:creationId xmlns:a16="http://schemas.microsoft.com/office/drawing/2014/main" id="{5410F651-B52A-4A46-98B0-EB81901ADE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1" y="0"/>
            <a:ext cx="12148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861">
        <p:fade/>
      </p:transition>
    </mc:Choice>
    <mc:Fallback xmlns="">
      <p:transition spd="med" advTm="1038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6622473" cy="877824"/>
          </a:xfrm>
        </p:spPr>
        <p:txBody>
          <a:bodyPr>
            <a:normAutofit/>
          </a:bodyPr>
          <a:lstStyle/>
          <a:p>
            <a:r>
              <a:rPr lang="en-US" dirty="0"/>
              <a:t>Sailing and safety?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Sailing environment is dynamic</a:t>
            </a:r>
          </a:p>
          <a:p>
            <a:pPr lvl="0"/>
            <a:r>
              <a:rPr lang="en-US" dirty="0"/>
              <a:t>Events happen</a:t>
            </a:r>
          </a:p>
          <a:p>
            <a:r>
              <a:rPr lang="en-US" dirty="0"/>
              <a:t>Acknowledge the Risks</a:t>
            </a:r>
          </a:p>
          <a:p>
            <a:pPr lvl="0"/>
            <a:r>
              <a:rPr lang="en-US" dirty="0"/>
              <a:t>Put Safety first and do your upmost to ensure it</a:t>
            </a:r>
          </a:p>
          <a:p>
            <a:pPr lvl="0"/>
            <a:r>
              <a:rPr lang="en-US" dirty="0"/>
              <a:t>Prepare for and train for the unexpected</a:t>
            </a:r>
          </a:p>
          <a:p>
            <a:pPr lvl="0"/>
            <a:r>
              <a:rPr lang="en-US" dirty="0"/>
              <a:t>USCG and their attitude toward safety:</a:t>
            </a:r>
          </a:p>
          <a:p>
            <a:pPr marL="320040" lvl="1" indent="0">
              <a:buNone/>
            </a:pPr>
            <a:r>
              <a:rPr lang="en-US" dirty="0"/>
              <a:t>“Overshadowing the individual safety rules is forehandedness. All hands must anticipate potential problems and take action to avoid them. Safety-consciousness, imparted in some measure by shipboard evolutions, will grow as an attitude in every member of the crew.”</a:t>
            </a:r>
          </a:p>
          <a:p>
            <a:pPr marL="320040" lvl="1" indent="0">
              <a:buNone/>
            </a:pPr>
            <a:endParaRPr lang="en-US" sz="2000" dirty="0"/>
          </a:p>
          <a:p>
            <a:pPr marL="320040" lvl="1" indent="0">
              <a:buNone/>
            </a:pPr>
            <a:r>
              <a:rPr lang="en-US" sz="2000" dirty="0"/>
              <a:t>This is a good blueprint – think ahead, train and think safety!</a:t>
            </a:r>
          </a:p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65901-DEAA-419B-A69B-D5EA120B3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367" y="393350"/>
            <a:ext cx="2849975" cy="213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ast Guard Radio Distress Calls">
            <a:hlinkClick r:id="" action="ppaction://media"/>
            <a:extLst>
              <a:ext uri="{FF2B5EF4-FFF2-40B4-BE49-F238E27FC236}">
                <a16:creationId xmlns:a16="http://schemas.microsoft.com/office/drawing/2014/main" id="{79F4D5CD-4955-4C46-BBA8-CA1D1D07F1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3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907">
        <p:fade/>
      </p:transition>
    </mc:Choice>
    <mc:Fallback xmlns="">
      <p:transition spd="med" advTm="1059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77824"/>
          </a:xfrm>
        </p:spPr>
        <p:txBody>
          <a:bodyPr>
            <a:normAutofit/>
          </a:bodyPr>
          <a:lstStyle/>
          <a:p>
            <a:r>
              <a:rPr lang="en-US" dirty="0"/>
              <a:t>Emergency Assistance contd.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 prepared to give other information as requested.  You will usually be asked if you have a cell phone available in case they lose radio communication with you.</a:t>
            </a:r>
          </a:p>
          <a:p>
            <a:r>
              <a:rPr lang="en-US" dirty="0"/>
              <a:t>Speak slowly, clearly, and enunciate your words.  Language can become garbled over the radio making it very hard to understand.  Keep your body between any noise source (engine, wind, </a:t>
            </a:r>
            <a:r>
              <a:rPr lang="en-US" dirty="0" err="1"/>
              <a:t>etc</a:t>
            </a:r>
            <a:r>
              <a:rPr lang="en-US" dirty="0"/>
              <a:t>) and the microphone. Telling them the nature of the emergency helps to alert the proper agency.</a:t>
            </a:r>
          </a:p>
          <a:p>
            <a:r>
              <a:rPr lang="en-US" dirty="0"/>
              <a:t>All lines, anchors out of water, clear boat for boarding, prepare sliding bridal on distressed boat.</a:t>
            </a:r>
          </a:p>
          <a:p>
            <a:r>
              <a:rPr lang="en-US" dirty="0"/>
              <a:t>You can help improve response time by upgrading to a Marine-Band VHF-FM radio equipped with digital selective calling (DSC).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9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COB Procedure (Crew Overboard)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30B44B-151F-4C4D-A0D4-7D27E75B5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099" y="2047875"/>
            <a:ext cx="7943851" cy="3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4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COB Procedure (Crew Overboard)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72768"/>
            <a:ext cx="9509760" cy="4218432"/>
          </a:xfrm>
        </p:spPr>
        <p:txBody>
          <a:bodyPr>
            <a:normAutofit/>
          </a:bodyPr>
          <a:lstStyle/>
          <a:p>
            <a:r>
              <a:rPr lang="en-US" dirty="0"/>
              <a:t>Alert Skipper – Shout and Point</a:t>
            </a:r>
          </a:p>
          <a:p>
            <a:r>
              <a:rPr lang="en-US" dirty="0"/>
              <a:t>Mark COB on NAV Equipment</a:t>
            </a:r>
          </a:p>
          <a:p>
            <a:r>
              <a:rPr lang="en-US" dirty="0"/>
              <a:t>Throw the PIW a flotation device</a:t>
            </a:r>
          </a:p>
          <a:p>
            <a:r>
              <a:rPr lang="en-US" dirty="0"/>
              <a:t>Keep the person in view - Pointer assigned</a:t>
            </a:r>
          </a:p>
          <a:p>
            <a:r>
              <a:rPr lang="en-US" dirty="0"/>
              <a:t>Recovery/Pickup person assigned</a:t>
            </a:r>
          </a:p>
          <a:p>
            <a:pPr lvl="0"/>
            <a:r>
              <a:rPr lang="en-US" dirty="0"/>
              <a:t>Reduce speed – check traffic around you</a:t>
            </a:r>
          </a:p>
          <a:p>
            <a:pPr lvl="0"/>
            <a:r>
              <a:rPr lang="en-US" dirty="0"/>
              <a:t>Communicate with crew – assign tasks</a:t>
            </a:r>
          </a:p>
          <a:p>
            <a:pPr lvl="0"/>
            <a:r>
              <a:rPr lang="en-US" dirty="0"/>
              <a:t>No sharp or unexpected turns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F8587-D5FF-4C16-BB6A-979C8229D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0" y="1572768"/>
            <a:ext cx="3600450" cy="328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3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COB Procedure (Crew Overboard)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905000"/>
            <a:ext cx="6945630" cy="38100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No sudden acceleration or deceleration without warning</a:t>
            </a:r>
          </a:p>
          <a:p>
            <a:pPr lvl="0"/>
            <a:r>
              <a:rPr lang="en-US" dirty="0"/>
              <a:t>Approach from downwind</a:t>
            </a:r>
          </a:p>
          <a:p>
            <a:pPr lvl="0"/>
            <a:r>
              <a:rPr lang="en-US" dirty="0"/>
              <a:t>Plan haul out procedure</a:t>
            </a:r>
          </a:p>
          <a:p>
            <a:pPr lvl="0"/>
            <a:r>
              <a:rPr lang="en-US" dirty="0"/>
              <a:t>Stop Engine</a:t>
            </a:r>
          </a:p>
          <a:p>
            <a:pPr lvl="0"/>
            <a:r>
              <a:rPr lang="en-US" dirty="0"/>
              <a:t>No boat hook, use bowline and line or web strap - have on board and ready</a:t>
            </a:r>
          </a:p>
          <a:p>
            <a:r>
              <a:rPr lang="en-US" dirty="0" err="1"/>
              <a:t>Etrier</a:t>
            </a:r>
            <a:r>
              <a:rPr lang="en-US" dirty="0"/>
              <a:t> and/or loop made prior to emergency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4D16E-3798-4727-91BA-4CE9E0249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4324350"/>
            <a:ext cx="4581525" cy="1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2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COB Procedure (Crew Overboard) Cont.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53D89-C38C-45A3-9AFB-05B2A3727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600200"/>
            <a:ext cx="3586162" cy="4781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95EBD5-D585-429B-B397-E0FDA111E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725" y="1600200"/>
            <a:ext cx="600075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6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782574"/>
          </a:xfrm>
        </p:spPr>
        <p:txBody>
          <a:bodyPr>
            <a:normAutofit/>
          </a:bodyPr>
          <a:lstStyle/>
          <a:p>
            <a:r>
              <a:rPr lang="en-US" dirty="0"/>
              <a:t>Another COB method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655B3-75B3-443F-8D19-2AD5FF715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1047750"/>
            <a:ext cx="3676650" cy="476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0FF6F1-6E70-4383-8DFF-62831DB38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1047750"/>
            <a:ext cx="53721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B QuickStop">
            <a:hlinkClick r:id="" action="ppaction://media"/>
            <a:extLst>
              <a:ext uri="{FF2B5EF4-FFF2-40B4-BE49-F238E27FC236}">
                <a16:creationId xmlns:a16="http://schemas.microsoft.com/office/drawing/2014/main" id="{7485EBBE-E21A-4C9B-9378-6030137CC3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5500" y="666750"/>
            <a:ext cx="72009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4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72768"/>
            <a:ext cx="6431280" cy="437083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Skipper is incapacitated, YOU are in command!</a:t>
            </a:r>
          </a:p>
          <a:p>
            <a:pPr lvl="0"/>
            <a:r>
              <a:rPr lang="en-US" dirty="0"/>
              <a:t>Assess what happened</a:t>
            </a:r>
            <a:endParaRPr lang="en-US" sz="1800" dirty="0"/>
          </a:p>
          <a:p>
            <a:pPr lvl="1"/>
            <a:r>
              <a:rPr lang="en-US" dirty="0"/>
              <a:t>Environmental Emergency ?</a:t>
            </a:r>
            <a:endParaRPr lang="en-US" sz="1600" dirty="0"/>
          </a:p>
          <a:p>
            <a:pPr lvl="1"/>
            <a:r>
              <a:rPr lang="en-US" dirty="0"/>
              <a:t>Mechanical problem?</a:t>
            </a:r>
            <a:endParaRPr lang="en-US" sz="1600" dirty="0"/>
          </a:p>
          <a:p>
            <a:pPr lvl="1"/>
            <a:r>
              <a:rPr lang="en-US" dirty="0"/>
              <a:t>Medical Emergency?</a:t>
            </a:r>
            <a:endParaRPr lang="en-US" sz="1600" dirty="0"/>
          </a:p>
          <a:p>
            <a:pPr lvl="0"/>
            <a:r>
              <a:rPr lang="en-US" dirty="0"/>
              <a:t>How Urgent is the situation? </a:t>
            </a:r>
          </a:p>
          <a:p>
            <a:pPr lvl="1"/>
            <a:r>
              <a:rPr lang="en-US" dirty="0"/>
              <a:t>Potential loss of life or the boat? </a:t>
            </a:r>
          </a:p>
          <a:p>
            <a:pPr lvl="1"/>
            <a:r>
              <a:rPr lang="en-US" dirty="0"/>
              <a:t>Crew in danger or in panic? </a:t>
            </a:r>
          </a:p>
          <a:p>
            <a:pPr lvl="1"/>
            <a:r>
              <a:rPr lang="en-US" dirty="0"/>
              <a:t>Situation likely to deteriorate?</a:t>
            </a:r>
          </a:p>
          <a:p>
            <a:pPr lvl="1"/>
            <a:r>
              <a:rPr lang="en-US" dirty="0"/>
              <a:t>Am I alone or have onboard help?</a:t>
            </a:r>
          </a:p>
          <a:p>
            <a:pPr lvl="1"/>
            <a:r>
              <a:rPr lang="en-US" dirty="0"/>
              <a:t>What are my resources?</a:t>
            </a:r>
          </a:p>
          <a:p>
            <a:pPr lvl="1"/>
            <a:r>
              <a:rPr lang="en-US" dirty="0"/>
              <a:t>Stay focused</a:t>
            </a:r>
          </a:p>
          <a:p>
            <a:pPr lvl="0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53EB97-882C-487F-840F-406E941E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1" y="148209"/>
            <a:ext cx="4152900" cy="1095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B08451-FAA5-40C6-BABD-834A117D7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49" y="1572768"/>
            <a:ext cx="2924175" cy="389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5135879" cy="798853"/>
          </a:xfrm>
        </p:spPr>
        <p:txBody>
          <a:bodyPr>
            <a:normAutofit/>
          </a:bodyPr>
          <a:lstStyle/>
          <a:p>
            <a:r>
              <a:rPr lang="en-US" b="1" dirty="0"/>
              <a:t>SIC contd.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864525"/>
            <a:ext cx="6945630" cy="5303520"/>
          </a:xfrm>
        </p:spPr>
        <p:txBody>
          <a:bodyPr>
            <a:normAutofit fontScale="92500" lnSpcReduction="10000"/>
          </a:bodyPr>
          <a:lstStyle/>
          <a:p>
            <a:pPr marL="45720" lvl="0" indent="0">
              <a:buNone/>
            </a:pPr>
            <a:endParaRPr lang="en-US" sz="1800" dirty="0"/>
          </a:p>
          <a:p>
            <a:r>
              <a:rPr lang="en-US" dirty="0"/>
              <a:t>Take charge</a:t>
            </a:r>
          </a:p>
          <a:p>
            <a:pPr lvl="1"/>
            <a:r>
              <a:rPr lang="en-US" dirty="0"/>
              <a:t>Everyone has a PFD on</a:t>
            </a:r>
          </a:p>
          <a:p>
            <a:pPr lvl="1"/>
            <a:r>
              <a:rPr lang="en-US" dirty="0"/>
              <a:t>Clearly communicate what needs to be done</a:t>
            </a:r>
          </a:p>
          <a:p>
            <a:pPr lvl="1"/>
            <a:r>
              <a:rPr lang="en-US" dirty="0"/>
              <a:t>Be patient and courteous of others</a:t>
            </a:r>
          </a:p>
          <a:p>
            <a:r>
              <a:rPr lang="en-US" dirty="0"/>
              <a:t>Do I need assistance? Distress Radio Transmission?</a:t>
            </a:r>
          </a:p>
          <a:p>
            <a:pPr lvl="1"/>
            <a:r>
              <a:rPr lang="en-US" sz="1600" dirty="0"/>
              <a:t>Other boaters</a:t>
            </a:r>
          </a:p>
          <a:p>
            <a:pPr lvl="1"/>
            <a:r>
              <a:rPr lang="en-US" sz="1600" dirty="0"/>
              <a:t>Local Sheriff Department</a:t>
            </a:r>
          </a:p>
          <a:p>
            <a:pPr lvl="1"/>
            <a:r>
              <a:rPr lang="en-US" sz="1600" dirty="0"/>
              <a:t>Coast Guard</a:t>
            </a:r>
          </a:p>
          <a:p>
            <a:pPr lvl="1"/>
            <a:r>
              <a:rPr lang="en-US" sz="1600" dirty="0"/>
              <a:t>911</a:t>
            </a:r>
          </a:p>
          <a:p>
            <a:r>
              <a:rPr lang="en-US" sz="1800" dirty="0"/>
              <a:t>Stabilize the Situation</a:t>
            </a:r>
          </a:p>
          <a:p>
            <a:pPr lvl="1"/>
            <a:r>
              <a:rPr lang="en-US" sz="1600" dirty="0"/>
              <a:t>Know your location</a:t>
            </a:r>
          </a:p>
          <a:p>
            <a:pPr lvl="1"/>
            <a:r>
              <a:rPr lang="en-US" sz="1600" dirty="0"/>
              <a:t>Be aware of other boats or traffic</a:t>
            </a:r>
          </a:p>
          <a:p>
            <a:pPr lvl="1"/>
            <a:r>
              <a:rPr lang="en-US" sz="1600" dirty="0"/>
              <a:t>Post a lookout</a:t>
            </a:r>
          </a:p>
          <a:p>
            <a:pPr lvl="1"/>
            <a:r>
              <a:rPr lang="en-US" sz="1600" dirty="0"/>
              <a:t>Calmly work the incident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1B10C-CB0B-4F56-8D11-3A37D7B7F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349" y="1733550"/>
            <a:ext cx="3048907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08101"/>
          </a:xfrm>
        </p:spPr>
        <p:txBody>
          <a:bodyPr/>
          <a:lstStyle/>
          <a:p>
            <a:r>
              <a:rPr lang="en-US" dirty="0"/>
              <a:t>National Safe Boating Week 18 – 24 May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53718"/>
            <a:ext cx="8393430" cy="12275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Promoting boating and life jacket safety to boaters everywhere</a:t>
            </a:r>
          </a:p>
          <a:p>
            <a:r>
              <a:rPr lang="en-US" dirty="0"/>
              <a:t>A program of the National Safe Boating Council</a:t>
            </a:r>
          </a:p>
          <a:p>
            <a:r>
              <a:rPr lang="en-US" dirty="0"/>
              <a:t>“Saved by the jacket” - video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BC5C8-82B7-4EBE-90C7-FF8D84D1E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5" y="2923413"/>
            <a:ext cx="3295650" cy="3295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745CB1-F7DE-4254-850F-D495AAD44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20" y="3261741"/>
            <a:ext cx="6257924" cy="261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4375F6-7182-49B7-B9E2-937392614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861" y="0"/>
            <a:ext cx="7779026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866900"/>
            <a:ext cx="9509760" cy="38481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The knowledge and skill pertaining to the operation, navigation, management, safety, and maintenance of a ship</a:t>
            </a:r>
          </a:p>
          <a:p>
            <a:r>
              <a:rPr lang="en-US" dirty="0"/>
              <a:t>Safety is a key component in sailing evolutions</a:t>
            </a:r>
          </a:p>
          <a:p>
            <a:pPr lvl="0"/>
            <a:r>
              <a:rPr lang="en-US" dirty="0"/>
              <a:t>It is equal parts experience and vigilance</a:t>
            </a:r>
          </a:p>
          <a:p>
            <a:pPr lvl="0"/>
            <a:r>
              <a:rPr lang="en-US" dirty="0"/>
              <a:t>Experience is the best teacher, it improves your seamanship</a:t>
            </a:r>
          </a:p>
          <a:p>
            <a:pPr lvl="0"/>
            <a:r>
              <a:rPr lang="en-US" dirty="0"/>
              <a:t>Good seamanship is characterized by a constant game of “what if…”</a:t>
            </a:r>
          </a:p>
          <a:p>
            <a:r>
              <a:rPr lang="en-US" dirty="0"/>
              <a:t>Remember  - Safety </a:t>
            </a:r>
            <a:r>
              <a:rPr lang="en-US"/>
              <a:t>comes first!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F9378-801B-4648-80E8-7E3E90461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242" y="277298"/>
            <a:ext cx="5715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Handouts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72768"/>
            <a:ext cx="6507480" cy="414223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Radio Frequencies</a:t>
            </a:r>
          </a:p>
          <a:p>
            <a:pPr lvl="0"/>
            <a:r>
              <a:rPr lang="en-US" dirty="0"/>
              <a:t>USCG radio procedures for 3 types of calls</a:t>
            </a:r>
          </a:p>
          <a:p>
            <a:pPr lvl="0"/>
            <a:r>
              <a:rPr lang="en-US" dirty="0"/>
              <a:t>Ditch Bag list</a:t>
            </a:r>
          </a:p>
          <a:p>
            <a:pPr lvl="0"/>
            <a:r>
              <a:rPr lang="en-US" dirty="0"/>
              <a:t>Online Resources List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sz="2800" dirty="0"/>
              <a:t>Thank you For your time and interest!</a:t>
            </a:r>
          </a:p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27D286-B571-41EC-BCA6-377C48512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379" y="5715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48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77824"/>
          </a:xfrm>
        </p:spPr>
        <p:txBody>
          <a:bodyPr>
            <a:normAutofit/>
          </a:bodyPr>
          <a:lstStyle/>
          <a:p>
            <a:r>
              <a:rPr lang="en-US" dirty="0"/>
              <a:t>Typical Boating Fatalities - 2017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72768"/>
            <a:ext cx="8926830" cy="4142232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4,291 accidents, 658 deaths, 2,629 injuries</a:t>
            </a:r>
            <a:endParaRPr lang="en-US" sz="1800" dirty="0"/>
          </a:p>
          <a:p>
            <a:pPr lvl="0"/>
            <a:r>
              <a:rPr lang="en-US" dirty="0"/>
              <a:t>$46 million of damage to property</a:t>
            </a:r>
            <a:endParaRPr lang="en-US" sz="1800" dirty="0"/>
          </a:p>
          <a:p>
            <a:pPr lvl="0"/>
            <a:r>
              <a:rPr lang="en-US" dirty="0"/>
              <a:t>76% of accident victims drowned, of those 84% we not wearing PFD’s</a:t>
            </a:r>
            <a:endParaRPr lang="en-US" sz="1800" dirty="0"/>
          </a:p>
          <a:p>
            <a:pPr lvl="0"/>
            <a:r>
              <a:rPr lang="en-US" dirty="0"/>
              <a:t>Alcohol was a factor in 19% of deaths</a:t>
            </a:r>
            <a:endParaRPr lang="en-US" sz="1800" dirty="0"/>
          </a:p>
          <a:p>
            <a:pPr lvl="0"/>
            <a:r>
              <a:rPr lang="en-US" dirty="0"/>
              <a:t>Top 5 primary factors contributing to boating accidents</a:t>
            </a:r>
            <a:endParaRPr lang="en-US" sz="1800" dirty="0"/>
          </a:p>
          <a:p>
            <a:pPr lvl="1"/>
            <a:r>
              <a:rPr lang="en-US" dirty="0"/>
              <a:t>Operator Inattention</a:t>
            </a:r>
            <a:endParaRPr lang="en-US" sz="1600" dirty="0"/>
          </a:p>
          <a:p>
            <a:pPr lvl="1"/>
            <a:r>
              <a:rPr lang="en-US" dirty="0"/>
              <a:t>Improper lookout</a:t>
            </a:r>
            <a:endParaRPr lang="en-US" sz="1600" dirty="0"/>
          </a:p>
          <a:p>
            <a:pPr lvl="1"/>
            <a:r>
              <a:rPr lang="en-US" dirty="0"/>
              <a:t>Operator inexperience</a:t>
            </a:r>
            <a:endParaRPr lang="en-US" sz="1600" dirty="0"/>
          </a:p>
          <a:p>
            <a:pPr lvl="1"/>
            <a:r>
              <a:rPr lang="en-US" dirty="0"/>
              <a:t>Machinery failure</a:t>
            </a:r>
            <a:endParaRPr lang="en-US" sz="1600" dirty="0"/>
          </a:p>
          <a:p>
            <a:pPr lvl="1"/>
            <a:r>
              <a:rPr lang="en-US" dirty="0"/>
              <a:t>Alcohol</a:t>
            </a:r>
            <a:endParaRPr lang="en-US" sz="1600" dirty="0"/>
          </a:p>
          <a:p>
            <a:r>
              <a:rPr lang="en-US" u="sng" dirty="0">
                <a:hlinkClick r:id="rId2"/>
              </a:rPr>
              <a:t>http://www.uscgboating.org/library/accident-statistics/Recreational-Boating-Statistics-2017.pdf</a:t>
            </a: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CAB62-FFA8-47A2-AAB1-324FD25A7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50" y="1733550"/>
            <a:ext cx="30670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2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77824"/>
          </a:xfrm>
        </p:spPr>
        <p:txBody>
          <a:bodyPr>
            <a:normAutofit/>
          </a:bodyPr>
          <a:lstStyle/>
          <a:p>
            <a:r>
              <a:rPr lang="en-US" dirty="0"/>
              <a:t>Location, Location, 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Statistically, most injuries on a keel boat occur in the cockpit because it is where people spend most of their time. On racing yachts, the most common place for an injury was the foredeck. </a:t>
            </a:r>
            <a:r>
              <a:rPr lang="en-US" b="1" dirty="0"/>
              <a:t>Andrew Nathanson, MD</a:t>
            </a:r>
            <a:endParaRPr lang="en-US" dirty="0"/>
          </a:p>
          <a:p>
            <a:r>
              <a:rPr lang="en-US" dirty="0"/>
              <a:t>https://www.ybw.com/expert-advice/common-sailing-injuries-and-how-to-avoid-them-42321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BECCD-CC3D-4B1F-9652-F87C166AA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" y="3424428"/>
            <a:ext cx="3600450" cy="2290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E52517-5754-4DB0-A6E7-1413F7B1D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428" y="3424428"/>
            <a:ext cx="3600451" cy="22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467" y="2340864"/>
            <a:ext cx="9509759" cy="1088136"/>
          </a:xfrm>
        </p:spPr>
        <p:txBody>
          <a:bodyPr>
            <a:normAutofit/>
          </a:bodyPr>
          <a:lstStyle/>
          <a:p>
            <a:r>
              <a:rPr lang="en-US" dirty="0"/>
              <a:t>Causes of Common Sailing Injuries</a:t>
            </a:r>
          </a:p>
        </p:txBody>
      </p:sp>
    </p:spTree>
    <p:extLst>
      <p:ext uri="{BB962C8B-B14F-4D97-AF65-F5344CB8AC3E}">
        <p14:creationId xmlns:p14="http://schemas.microsoft.com/office/powerpoint/2010/main" val="11246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77824"/>
          </a:xfrm>
        </p:spPr>
        <p:txBody>
          <a:bodyPr>
            <a:normAutofit/>
          </a:bodyPr>
          <a:lstStyle/>
          <a:p>
            <a:r>
              <a:rPr lang="en-US" dirty="0"/>
              <a:t>No. 1 Cause – Tripping or Falling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Tripping and falling are the most common injuries while sailing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Accounting for 30% of injuries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Results are Fractures, head injuries, severe bruises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Falls down companion ways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Falls on deck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Falls overboard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8288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Dock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8288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While underway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897538-205C-4226-9593-27E1BD765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612" y="2724150"/>
            <a:ext cx="3283267" cy="266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8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ainting presentation (widescreen).potx" id="{7D8F5DB3-F878-46D5-AF2D-2DD5B7369221}" vid="{9251DF30-C224-466C-9BFA-3064FAD55731}"/>
    </a:ext>
  </a:extLst>
</a:theme>
</file>

<file path=ppt/theme/theme2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 painting presentation (widescreen)</Template>
  <TotalTime>522</TotalTime>
  <Words>2299</Words>
  <Application>Microsoft Office PowerPoint</Application>
  <PresentationFormat>Widescreen</PresentationFormat>
  <Paragraphs>340</Paragraphs>
  <Slides>53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Courier New</vt:lpstr>
      <vt:lpstr>Georgia</vt:lpstr>
      <vt:lpstr>Symbol</vt:lpstr>
      <vt:lpstr>Times New Roman</vt:lpstr>
      <vt:lpstr>Wingdings</vt:lpstr>
      <vt:lpstr>Ocean 16x9</vt:lpstr>
      <vt:lpstr>Sailing Safety</vt:lpstr>
      <vt:lpstr>Topics Covered</vt:lpstr>
      <vt:lpstr>Why Me?</vt:lpstr>
      <vt:lpstr>Sailing and safety?</vt:lpstr>
      <vt:lpstr>National Safe Boating Week 18 – 24 May</vt:lpstr>
      <vt:lpstr>Typical Boating Fatalities - 2017</vt:lpstr>
      <vt:lpstr>Location, Location, Location</vt:lpstr>
      <vt:lpstr>Causes of Common Sailing Injuries</vt:lpstr>
      <vt:lpstr>No. 1 Cause – Tripping or Falling</vt:lpstr>
      <vt:lpstr>Prevention - Tripping or Falling</vt:lpstr>
      <vt:lpstr>No. 2 Cause – Line Handling</vt:lpstr>
      <vt:lpstr>No. 3 Cause – Hit by Equipment</vt:lpstr>
      <vt:lpstr>PowerPoint Presentation</vt:lpstr>
      <vt:lpstr>PowerPoint Presentation</vt:lpstr>
      <vt:lpstr>No. 4 Cause – The Winch</vt:lpstr>
      <vt:lpstr>Protect yourself from the sun</vt:lpstr>
      <vt:lpstr>Sailing conditions are dynamic. Your safety, and that of your crewmates, depends on your good physical health, mental awareness and planning.</vt:lpstr>
      <vt:lpstr>PFD – Personal Flotation Device</vt:lpstr>
      <vt:lpstr>PFD’s</vt:lpstr>
      <vt:lpstr>PowerPoint Presentation</vt:lpstr>
      <vt:lpstr>Let’s go Sailing</vt:lpstr>
      <vt:lpstr>Skipper Responsibilities</vt:lpstr>
      <vt:lpstr>Crew Responsibilities</vt:lpstr>
      <vt:lpstr>Before We Leave the Doc</vt:lpstr>
      <vt:lpstr>Pre-Underway Brief 1</vt:lpstr>
      <vt:lpstr>Pre-Underway Brief 2</vt:lpstr>
      <vt:lpstr>Safety Underway</vt:lpstr>
      <vt:lpstr>Situational Awareness</vt:lpstr>
      <vt:lpstr>Unexpected Event</vt:lpstr>
      <vt:lpstr>ICE – In Case of Emergency</vt:lpstr>
      <vt:lpstr>What is an Emergency</vt:lpstr>
      <vt:lpstr>U. S. Department of Homeland Security United States Coast Guard </vt:lpstr>
      <vt:lpstr>On an average day, the Coast Guard: </vt:lpstr>
      <vt:lpstr>USCG - continued</vt:lpstr>
      <vt:lpstr>United States Coast Guard Auxiliary -DHS</vt:lpstr>
      <vt:lpstr>United States Coast Guard Auxiliary -DHS</vt:lpstr>
      <vt:lpstr>Types of Communications with the Coast Guard</vt:lpstr>
      <vt:lpstr>Protocol for Emergency Assistance</vt:lpstr>
      <vt:lpstr>PowerPoint Presentation</vt:lpstr>
      <vt:lpstr>PowerPoint Presentation</vt:lpstr>
      <vt:lpstr>Emergency Assistance contd.</vt:lpstr>
      <vt:lpstr>COB Procedure (Crew Overboard)</vt:lpstr>
      <vt:lpstr>COB Procedure (Crew Overboard)</vt:lpstr>
      <vt:lpstr>COB Procedure (Crew Overboard) Cont.</vt:lpstr>
      <vt:lpstr>COB Procedure (Crew Overboard) Cont.</vt:lpstr>
      <vt:lpstr>Another COB method</vt:lpstr>
      <vt:lpstr>PowerPoint Presentation</vt:lpstr>
      <vt:lpstr>PowerPoint Presentation</vt:lpstr>
      <vt:lpstr>SIC contd. </vt:lpstr>
      <vt:lpstr>PowerPoint Presentation</vt:lpstr>
      <vt:lpstr>PowerPoint Presentation</vt:lpstr>
      <vt:lpstr>Handouts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Sailing Safety</dc:title>
  <dc:creator>ecshield</dc:creator>
  <cp:lastModifiedBy>Mark Shield</cp:lastModifiedBy>
  <cp:revision>121</cp:revision>
  <cp:lastPrinted>2019-04-26T19:53:19Z</cp:lastPrinted>
  <dcterms:created xsi:type="dcterms:W3CDTF">2019-04-14T18:51:13Z</dcterms:created>
  <dcterms:modified xsi:type="dcterms:W3CDTF">2019-05-04T22:47:51Z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